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71" r:id="rId3"/>
    <p:sldId id="327" r:id="rId4"/>
    <p:sldId id="334" r:id="rId5"/>
    <p:sldId id="328" r:id="rId6"/>
    <p:sldId id="285" r:id="rId7"/>
    <p:sldId id="287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05DA-5653-46A4-B0F3-503058AAC80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96AB5-1673-4B34-A817-F1ECD5E86E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2640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05DA-5653-46A4-B0F3-503058AAC80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96AB5-1673-4B34-A817-F1ECD5E86E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2411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05DA-5653-46A4-B0F3-503058AAC80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96AB5-1673-4B34-A817-F1ECD5E86E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3643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05DA-5653-46A4-B0F3-503058AAC80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96AB5-1673-4B34-A817-F1ECD5E86E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6940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05DA-5653-46A4-B0F3-503058AAC80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96AB5-1673-4B34-A817-F1ECD5E86E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0049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05DA-5653-46A4-B0F3-503058AAC80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96AB5-1673-4B34-A817-F1ECD5E86E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259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05DA-5653-46A4-B0F3-503058AAC80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96AB5-1673-4B34-A817-F1ECD5E86E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8082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05DA-5653-46A4-B0F3-503058AAC80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96AB5-1673-4B34-A817-F1ECD5E86E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6991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05DA-5653-46A4-B0F3-503058AAC80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96AB5-1673-4B34-A817-F1ECD5E86E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0407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05DA-5653-46A4-B0F3-503058AAC80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96AB5-1673-4B34-A817-F1ECD5E86E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249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05DA-5653-46A4-B0F3-503058AAC80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96AB5-1673-4B34-A817-F1ECD5E86E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5515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C05DA-5653-46A4-B0F3-503058AAC80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96AB5-1673-4B34-A817-F1ECD5E86E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888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perspectiveRelaxedModerately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chemeClr val="bg1"/>
                </a:solidFill>
                <a:latin typeface="Baskerville Old Face" panose="02020602080505020303" pitchFamily="18" charset="0"/>
                <a:cs typeface="Times New Roman" panose="02020603050405020304" pitchFamily="18" charset="0"/>
              </a:rPr>
              <a:t>FIGC SGS PIEMONTE VDA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gradFill>
            <a:gsLst>
              <a:gs pos="83000">
                <a:srgbClr val="00B0F0"/>
              </a:gs>
              <a:gs pos="100000">
                <a:srgbClr val="00B0F0"/>
              </a:gs>
            </a:gsLst>
            <a:lin ang="54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sz="6000" dirty="0"/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Berlin Sans FB" panose="020E0602020502020306" pitchFamily="34" charset="0"/>
              </a:rPr>
              <a:t>ATTIVITA’ 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Berlin Sans FB" panose="020E0602020502020306" pitchFamily="34" charset="0"/>
              </a:rPr>
              <a:t>PICCOLI AMICI</a:t>
            </a:r>
          </a:p>
          <a:p>
            <a:pPr marL="0" indent="0" algn="ctr">
              <a:buNone/>
            </a:pPr>
            <a:endParaRPr lang="it-IT" sz="6000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B50D40A1-6681-4CDC-B479-043B9CDB2A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785" y="2540782"/>
            <a:ext cx="1848459" cy="2921021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AF1FAEB8-C78E-4276-8045-F08C428A42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2756" y="2540783"/>
            <a:ext cx="1848459" cy="2921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704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35965" y="118235"/>
            <a:ext cx="5897218" cy="1061208"/>
          </a:xfrm>
        </p:spPr>
        <p:txBody>
          <a:bodyPr>
            <a:normAutofit/>
          </a:bodyPr>
          <a:lstStyle/>
          <a:p>
            <a:pPr algn="ctr"/>
            <a:r>
              <a:rPr lang="it-IT" sz="4800" b="1" i="1" u="sng" dirty="0">
                <a:solidFill>
                  <a:schemeClr val="bg1"/>
                </a:solidFill>
              </a:rPr>
              <a:t>ATTIVITÀ UFFICIALE </a:t>
            </a:r>
            <a:endParaRPr lang="it-IT" sz="4800" b="1" i="1" dirty="0">
              <a:solidFill>
                <a:schemeClr val="bg1"/>
              </a:solidFill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7D1FFD50-D43E-4DB9-A688-3211166E8309}"/>
              </a:ext>
            </a:extLst>
          </p:cNvPr>
          <p:cNvSpPr/>
          <p:nvPr/>
        </p:nvSpPr>
        <p:spPr>
          <a:xfrm>
            <a:off x="185562" y="1253926"/>
            <a:ext cx="11701638" cy="1886843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dirty="0"/>
              <a:t>Si mette a conoscenza l'attività da svolgere con la categoria dei </a:t>
            </a:r>
            <a:r>
              <a:rPr lang="it-IT" dirty="0"/>
              <a:t> </a:t>
            </a:r>
            <a:r>
              <a:rPr lang="it-IT" b="1" dirty="0">
                <a:solidFill>
                  <a:srgbClr val="FFFF00"/>
                </a:solidFill>
              </a:rPr>
              <a:t>Piccoli Amici</a:t>
            </a:r>
            <a:r>
              <a:rPr lang="it-IT" sz="1800" b="1" dirty="0">
                <a:solidFill>
                  <a:srgbClr val="FFFF00"/>
                </a:solidFill>
              </a:rPr>
              <a:t>. </a:t>
            </a:r>
          </a:p>
          <a:p>
            <a:pPr algn="ctr"/>
            <a:r>
              <a:rPr lang="it-IT" sz="1800" dirty="0"/>
              <a:t>Visto l'emergenza Covid-19 e per non creare assembramenti, secondo le indicazioni del ministero della salute, l'attività dei Piccoli Amici in questa fase primaverile verrà svolta sempre in modalità concentramento, ma giocando a due squadre come da esempio sotto indicato, svolgendo durante l'attività 4 CONFRONTI IN CONTEMPORANEA A GIRARE, </a:t>
            </a:r>
          </a:p>
          <a:p>
            <a:pPr algn="ctr"/>
            <a:r>
              <a:rPr lang="it-IT" sz="1800" dirty="0"/>
              <a:t>con la tempistica di 12 minuti per stazione di gioco.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BE4475C-6984-4EA6-AFED-B163632E11A2}"/>
              </a:ext>
            </a:extLst>
          </p:cNvPr>
          <p:cNvSpPr txBox="1"/>
          <p:nvPr/>
        </p:nvSpPr>
        <p:spPr>
          <a:xfrm>
            <a:off x="185562" y="3405806"/>
            <a:ext cx="5035795" cy="313932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it-IT" u="sng" dirty="0"/>
              <a:t>Concentramento a 4 squadre</a:t>
            </a:r>
          </a:p>
          <a:p>
            <a:r>
              <a:rPr lang="it-IT" u="sng" dirty="0"/>
              <a:t> Squadra 1 – squadra 2 – squadra 3 – squadra 4</a:t>
            </a:r>
          </a:p>
          <a:p>
            <a:r>
              <a:rPr lang="it-IT" dirty="0">
                <a:solidFill>
                  <a:schemeClr val="tx2"/>
                </a:solidFill>
                <a:highlight>
                  <a:srgbClr val="FFFF00"/>
                </a:highlight>
              </a:rPr>
              <a:t>Primo week end la prima nominata ospita </a:t>
            </a:r>
          </a:p>
          <a:p>
            <a:r>
              <a:rPr lang="it-IT" dirty="0"/>
              <a:t>Squadra 1 – squadra 2 </a:t>
            </a:r>
            <a:r>
              <a:rPr lang="it-IT" dirty="0">
                <a:sym typeface="Wingdings" panose="05000000000000000000" pitchFamily="2" charset="2"/>
              </a:rPr>
              <a:t> </a:t>
            </a:r>
            <a:r>
              <a:rPr lang="it-IT" dirty="0">
                <a:solidFill>
                  <a:srgbClr val="FFFF00"/>
                </a:solidFill>
                <a:sym typeface="Wingdings" panose="05000000000000000000" pitchFamily="2" charset="2"/>
              </a:rPr>
              <a:t>campo di gioco squadra 1</a:t>
            </a:r>
            <a:endParaRPr lang="it-IT" dirty="0">
              <a:solidFill>
                <a:srgbClr val="FFFF00"/>
              </a:solidFill>
            </a:endParaRPr>
          </a:p>
          <a:p>
            <a:r>
              <a:rPr lang="it-IT" dirty="0"/>
              <a:t>Squadra 3 – squadra 4 </a:t>
            </a:r>
            <a:r>
              <a:rPr lang="it-IT" dirty="0">
                <a:sym typeface="Wingdings" panose="05000000000000000000" pitchFamily="2" charset="2"/>
              </a:rPr>
              <a:t> </a:t>
            </a:r>
            <a:r>
              <a:rPr lang="it-IT" dirty="0">
                <a:solidFill>
                  <a:srgbClr val="FFFF00"/>
                </a:solidFill>
                <a:sym typeface="Wingdings" panose="05000000000000000000" pitchFamily="2" charset="2"/>
              </a:rPr>
              <a:t>campo di gioco squadra 3</a:t>
            </a:r>
            <a:endParaRPr lang="it-IT" dirty="0">
              <a:solidFill>
                <a:srgbClr val="FFFF00"/>
              </a:solidFill>
            </a:endParaRPr>
          </a:p>
          <a:p>
            <a:r>
              <a:rPr lang="it-IT" dirty="0">
                <a:solidFill>
                  <a:schemeClr val="tx2"/>
                </a:solidFill>
                <a:highlight>
                  <a:srgbClr val="FFFF00"/>
                </a:highlight>
              </a:rPr>
              <a:t>Secondo week end la prima nominata ospita </a:t>
            </a:r>
          </a:p>
          <a:p>
            <a:r>
              <a:rPr lang="it-IT" dirty="0"/>
              <a:t>Squadra 1 – squadra 3 </a:t>
            </a:r>
            <a:r>
              <a:rPr lang="it-IT" dirty="0">
                <a:sym typeface="Wingdings" panose="05000000000000000000" pitchFamily="2" charset="2"/>
              </a:rPr>
              <a:t> </a:t>
            </a:r>
            <a:r>
              <a:rPr lang="it-IT" dirty="0">
                <a:solidFill>
                  <a:srgbClr val="FFFF00"/>
                </a:solidFill>
                <a:sym typeface="Wingdings" panose="05000000000000000000" pitchFamily="2" charset="2"/>
              </a:rPr>
              <a:t>campo di gioco squadra 1</a:t>
            </a:r>
            <a:endParaRPr lang="it-IT" dirty="0">
              <a:solidFill>
                <a:srgbClr val="FFFF00"/>
              </a:solidFill>
            </a:endParaRPr>
          </a:p>
          <a:p>
            <a:r>
              <a:rPr lang="it-IT" dirty="0"/>
              <a:t>Squadra 2 – squadra 4 </a:t>
            </a:r>
            <a:r>
              <a:rPr lang="it-IT" dirty="0">
                <a:sym typeface="Wingdings" panose="05000000000000000000" pitchFamily="2" charset="2"/>
              </a:rPr>
              <a:t> </a:t>
            </a:r>
            <a:r>
              <a:rPr lang="it-IT" dirty="0">
                <a:solidFill>
                  <a:srgbClr val="FFFF00"/>
                </a:solidFill>
                <a:sym typeface="Wingdings" panose="05000000000000000000" pitchFamily="2" charset="2"/>
              </a:rPr>
              <a:t>campo di gioco squadra 2</a:t>
            </a:r>
            <a:endParaRPr lang="it-IT" dirty="0">
              <a:solidFill>
                <a:srgbClr val="FFFF00"/>
              </a:solidFill>
            </a:endParaRPr>
          </a:p>
          <a:p>
            <a:r>
              <a:rPr lang="it-IT" dirty="0">
                <a:solidFill>
                  <a:schemeClr val="tx2"/>
                </a:solidFill>
                <a:highlight>
                  <a:srgbClr val="FFFF00"/>
                </a:highlight>
              </a:rPr>
              <a:t>Terzo week end la prima nominata ospita</a:t>
            </a:r>
          </a:p>
          <a:p>
            <a:r>
              <a:rPr lang="it-IT" dirty="0"/>
              <a:t>Squadra 4 – squadra 1 </a:t>
            </a:r>
            <a:r>
              <a:rPr lang="it-IT" dirty="0">
                <a:sym typeface="Wingdings" panose="05000000000000000000" pitchFamily="2" charset="2"/>
              </a:rPr>
              <a:t> </a:t>
            </a:r>
            <a:r>
              <a:rPr lang="it-IT" dirty="0">
                <a:solidFill>
                  <a:srgbClr val="FFFF00"/>
                </a:solidFill>
                <a:sym typeface="Wingdings" panose="05000000000000000000" pitchFamily="2" charset="2"/>
              </a:rPr>
              <a:t>campo di gioco squadra 4</a:t>
            </a:r>
            <a:endParaRPr lang="it-IT" dirty="0">
              <a:solidFill>
                <a:srgbClr val="FFFF00"/>
              </a:solidFill>
            </a:endParaRPr>
          </a:p>
          <a:p>
            <a:r>
              <a:rPr lang="it-IT" dirty="0"/>
              <a:t>Squadra 3 – squadra 2 </a:t>
            </a:r>
            <a:r>
              <a:rPr lang="it-IT" dirty="0">
                <a:sym typeface="Wingdings" panose="05000000000000000000" pitchFamily="2" charset="2"/>
              </a:rPr>
              <a:t> </a:t>
            </a:r>
            <a:r>
              <a:rPr lang="it-IT" dirty="0">
                <a:solidFill>
                  <a:srgbClr val="FFFF00"/>
                </a:solidFill>
                <a:sym typeface="Wingdings" panose="05000000000000000000" pitchFamily="2" charset="2"/>
              </a:rPr>
              <a:t>campo di gioco squadra 3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242EC4D-1C7F-4D7A-A186-74430649A242}"/>
              </a:ext>
            </a:extLst>
          </p:cNvPr>
          <p:cNvSpPr txBox="1"/>
          <p:nvPr/>
        </p:nvSpPr>
        <p:spPr>
          <a:xfrm>
            <a:off x="6898783" y="3405806"/>
            <a:ext cx="4988417" cy="313932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it-IT" u="sng" dirty="0"/>
              <a:t>Concentramento a 3 squadre</a:t>
            </a:r>
          </a:p>
          <a:p>
            <a:r>
              <a:rPr lang="it-IT" u="sng" dirty="0"/>
              <a:t> Squadra 1 – squadra 2 – squadra 3 </a:t>
            </a:r>
          </a:p>
          <a:p>
            <a:r>
              <a:rPr lang="it-IT" dirty="0">
                <a:solidFill>
                  <a:schemeClr val="tx2"/>
                </a:solidFill>
                <a:highlight>
                  <a:srgbClr val="FFFF00"/>
                </a:highlight>
              </a:rPr>
              <a:t>Primo week end la prima nominata ospita </a:t>
            </a:r>
          </a:p>
          <a:p>
            <a:r>
              <a:rPr lang="it-IT" dirty="0"/>
              <a:t>Squadra 1 – squadra 2 </a:t>
            </a:r>
            <a:r>
              <a:rPr lang="it-IT" dirty="0">
                <a:sym typeface="Wingdings" panose="05000000000000000000" pitchFamily="2" charset="2"/>
              </a:rPr>
              <a:t> </a:t>
            </a:r>
            <a:r>
              <a:rPr lang="it-IT" dirty="0">
                <a:solidFill>
                  <a:srgbClr val="FFFF00"/>
                </a:solidFill>
                <a:sym typeface="Wingdings" panose="05000000000000000000" pitchFamily="2" charset="2"/>
              </a:rPr>
              <a:t>campo di gioco squadra 1</a:t>
            </a:r>
            <a:endParaRPr lang="it-IT" dirty="0">
              <a:solidFill>
                <a:srgbClr val="FFFF00"/>
              </a:solidFill>
            </a:endParaRPr>
          </a:p>
          <a:p>
            <a:r>
              <a:rPr lang="it-IT" dirty="0">
                <a:sym typeface="Wingdings" panose="05000000000000000000" pitchFamily="2" charset="2"/>
              </a:rPr>
              <a:t>Squadra 3 Riposa</a:t>
            </a:r>
            <a:endParaRPr lang="it-IT" dirty="0"/>
          </a:p>
          <a:p>
            <a:r>
              <a:rPr lang="it-IT" dirty="0">
                <a:solidFill>
                  <a:schemeClr val="tx2"/>
                </a:solidFill>
                <a:highlight>
                  <a:srgbClr val="FFFF00"/>
                </a:highlight>
              </a:rPr>
              <a:t>Secondo week end la seconda nominata ospita </a:t>
            </a:r>
          </a:p>
          <a:p>
            <a:r>
              <a:rPr lang="it-IT" dirty="0"/>
              <a:t>Squadra 2 – squadra 3 </a:t>
            </a:r>
            <a:r>
              <a:rPr lang="it-IT" dirty="0">
                <a:sym typeface="Wingdings" panose="05000000000000000000" pitchFamily="2" charset="2"/>
              </a:rPr>
              <a:t> </a:t>
            </a:r>
            <a:r>
              <a:rPr lang="it-IT" dirty="0">
                <a:solidFill>
                  <a:srgbClr val="FFFF00"/>
                </a:solidFill>
                <a:sym typeface="Wingdings" panose="05000000000000000000" pitchFamily="2" charset="2"/>
              </a:rPr>
              <a:t>campo di gioco squadra 2</a:t>
            </a:r>
          </a:p>
          <a:p>
            <a:r>
              <a:rPr lang="it-IT" dirty="0">
                <a:sym typeface="Wingdings" panose="05000000000000000000" pitchFamily="2" charset="2"/>
              </a:rPr>
              <a:t>Squadra 1 Riposa</a:t>
            </a:r>
            <a:endParaRPr lang="it-IT" dirty="0"/>
          </a:p>
          <a:p>
            <a:r>
              <a:rPr lang="it-IT" dirty="0">
                <a:solidFill>
                  <a:schemeClr val="tx2"/>
                </a:solidFill>
                <a:highlight>
                  <a:srgbClr val="FFFF00"/>
                </a:highlight>
              </a:rPr>
              <a:t>Terzo week end la prima nominata ospita</a:t>
            </a:r>
          </a:p>
          <a:p>
            <a:r>
              <a:rPr lang="it-IT" dirty="0"/>
              <a:t>Squadra 3 – squadra 1 </a:t>
            </a:r>
            <a:r>
              <a:rPr lang="it-IT" dirty="0">
                <a:sym typeface="Wingdings" panose="05000000000000000000" pitchFamily="2" charset="2"/>
              </a:rPr>
              <a:t> </a:t>
            </a:r>
            <a:r>
              <a:rPr lang="it-IT" dirty="0">
                <a:solidFill>
                  <a:srgbClr val="FFFF00"/>
                </a:solidFill>
                <a:sym typeface="Wingdings" panose="05000000000000000000" pitchFamily="2" charset="2"/>
              </a:rPr>
              <a:t>campo di gioco squadra 3</a:t>
            </a:r>
          </a:p>
          <a:p>
            <a:r>
              <a:rPr lang="it-IT" dirty="0">
                <a:sym typeface="Wingdings" panose="05000000000000000000" pitchFamily="2" charset="2"/>
              </a:rPr>
              <a:t>Squadra 2 Riposa</a:t>
            </a:r>
            <a:endParaRPr lang="it-IT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CC910915-8167-4F7C-8085-ECFEAD5612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1727" y="4036368"/>
            <a:ext cx="1188546" cy="1878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798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0D82F571-E8B7-467C-BF7C-2356F5D8A8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740" t="26815" r="23287" b="23366"/>
          <a:stretch/>
        </p:blipFill>
        <p:spPr>
          <a:xfrm>
            <a:off x="1" y="0"/>
            <a:ext cx="6997148" cy="3569549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7376A373-BBB6-4C71-86A1-159599996394}"/>
              </a:ext>
            </a:extLst>
          </p:cNvPr>
          <p:cNvSpPr txBox="1"/>
          <p:nvPr/>
        </p:nvSpPr>
        <p:spPr>
          <a:xfrm>
            <a:off x="7547212" y="309684"/>
            <a:ext cx="464478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2000" b="1" u="sng" dirty="0">
                <a:solidFill>
                  <a:srgbClr val="FFFF00"/>
                </a:solidFill>
              </a:rPr>
              <a:t>2 FASI DI ATTIVITÀ, </a:t>
            </a:r>
          </a:p>
          <a:p>
            <a:pPr lvl="0" algn="ctr"/>
            <a:r>
              <a:rPr lang="it-IT" sz="2000" b="1" u="sng" dirty="0">
                <a:solidFill>
                  <a:srgbClr val="FFFF00"/>
                </a:solidFill>
              </a:rPr>
              <a:t>COMPOSTE DA 4 STAZIONI </a:t>
            </a:r>
          </a:p>
          <a:p>
            <a:pPr lvl="0" algn="ctr"/>
            <a:r>
              <a:rPr lang="it-IT" sz="2000" b="1" u="sng" dirty="0">
                <a:solidFill>
                  <a:srgbClr val="FFFF00"/>
                </a:solidFill>
              </a:rPr>
              <a:t>DI GIOCO A GIRARE (vedi foto)</a:t>
            </a:r>
          </a:p>
          <a:p>
            <a:pPr lvl="0" algn="ctr"/>
            <a:r>
              <a:rPr lang="it-IT" b="1" u="sng" dirty="0">
                <a:solidFill>
                  <a:schemeClr val="bg1"/>
                </a:solidFill>
              </a:rPr>
              <a:t> </a:t>
            </a:r>
          </a:p>
          <a:p>
            <a:pPr lvl="0" algn="ctr"/>
            <a:r>
              <a:rPr lang="it-IT" b="1" u="sng" dirty="0">
                <a:solidFill>
                  <a:schemeClr val="bg1"/>
                </a:solidFill>
              </a:rPr>
              <a:t>26-27 MARZO </a:t>
            </a:r>
          </a:p>
          <a:p>
            <a:pPr lvl="0" algn="ctr"/>
            <a:r>
              <a:rPr lang="it-IT" b="1" u="sng" dirty="0">
                <a:solidFill>
                  <a:schemeClr val="bg1"/>
                </a:solidFill>
              </a:rPr>
              <a:t>02-03 APRILE</a:t>
            </a:r>
            <a:endParaRPr lang="it-IT" b="1" dirty="0">
              <a:solidFill>
                <a:schemeClr val="bg1"/>
              </a:solidFill>
            </a:endParaRPr>
          </a:p>
          <a:p>
            <a:pPr lvl="0" algn="ctr"/>
            <a:r>
              <a:rPr lang="it-IT" b="1" u="sng" dirty="0">
                <a:solidFill>
                  <a:schemeClr val="bg1"/>
                </a:solidFill>
              </a:rPr>
              <a:t>09-10  APRILE</a:t>
            </a:r>
            <a:endParaRPr lang="it-IT" b="1" dirty="0">
              <a:solidFill>
                <a:srgbClr val="FF0000"/>
              </a:solidFill>
            </a:endParaRPr>
          </a:p>
          <a:p>
            <a:pPr lvl="0" algn="ctr"/>
            <a:endParaRPr lang="it-IT" b="1" u="sng" dirty="0">
              <a:solidFill>
                <a:srgbClr val="FF0000"/>
              </a:solidFill>
            </a:endParaRPr>
          </a:p>
          <a:p>
            <a:pPr lvl="0" algn="ctr"/>
            <a:r>
              <a:rPr lang="it-IT" b="1" u="sng" dirty="0">
                <a:solidFill>
                  <a:schemeClr val="bg1"/>
                </a:solidFill>
              </a:rPr>
              <a:t>23-24 APRILE </a:t>
            </a:r>
          </a:p>
          <a:p>
            <a:pPr lvl="0" algn="ctr"/>
            <a:r>
              <a:rPr lang="it-IT" b="1" u="sng" dirty="0">
                <a:solidFill>
                  <a:schemeClr val="bg1"/>
                </a:solidFill>
              </a:rPr>
              <a:t>30 APRILE – 1 MAGGIO</a:t>
            </a:r>
          </a:p>
          <a:p>
            <a:pPr lvl="0" algn="ctr"/>
            <a:r>
              <a:rPr lang="it-IT" b="1" u="sng" dirty="0">
                <a:solidFill>
                  <a:schemeClr val="bg1"/>
                </a:solidFill>
              </a:rPr>
              <a:t>7-8 MAGGIO</a:t>
            </a:r>
          </a:p>
          <a:p>
            <a:endParaRPr lang="it-IT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3106A031-E1AA-42C6-9D01-1AA9E3854A0D}"/>
              </a:ext>
            </a:extLst>
          </p:cNvPr>
          <p:cNvSpPr/>
          <p:nvPr/>
        </p:nvSpPr>
        <p:spPr>
          <a:xfrm>
            <a:off x="132522" y="3569549"/>
            <a:ext cx="11953461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solidFill>
                  <a:srgbClr val="FFFF00"/>
                </a:solidFill>
              </a:rPr>
              <a:t>MODALITÀ DI GIOCO</a:t>
            </a:r>
          </a:p>
          <a:p>
            <a:pPr algn="just"/>
            <a:r>
              <a:rPr lang="it-IT" dirty="0">
                <a:solidFill>
                  <a:schemeClr val="bg1"/>
                </a:solidFill>
              </a:rPr>
              <a:t>• Le squadre devono presentarsi con almeno 12 giocatori, chi si presenta con più giocatori fa cambi volanti o ne presta a chi ne ha meno</a:t>
            </a:r>
          </a:p>
          <a:p>
            <a:pPr algn="just"/>
            <a:r>
              <a:rPr lang="it-IT" dirty="0">
                <a:solidFill>
                  <a:schemeClr val="bg1"/>
                </a:solidFill>
              </a:rPr>
              <a:t>• Chi si presenta con meno di 12 giocatori SALTUARIAMENTE E PER PARTICOLARI CONTINGENZE è comunque tenuto a disputare il gioco abilità tecnica eventualmente facendosi prestare dei giocatori dalla squadra avversaria</a:t>
            </a:r>
          </a:p>
          <a:p>
            <a:pPr algn="just"/>
            <a:r>
              <a:rPr lang="it-IT" dirty="0">
                <a:solidFill>
                  <a:schemeClr val="bg1"/>
                </a:solidFill>
              </a:rPr>
              <a:t>• Ogni squadra si divide in 4 sottogruppi (A1,A2,A3 E A4 - B1,B2, B3 e B4)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</a:rPr>
              <a:t>4 Stazioni da effettuarsi in contemporanea dalla durata di 12 minuti ciascuna.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</a:rPr>
              <a:t>Le rotazioni si effettueranno secondo questa modalità: La squadra «A» che ospiterà l’attività ogni 12 minuti girerà nelle stazioni in SENSO ORARIO (esempio da campo 1 a campo 2 e così via)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</a:rPr>
              <a:t>La squadra «B», ovvero la squadra che sarà ospitata ogni 12 minuti girerà nelle stazioni in SENSO ANTIORARIO (esempio da campo 1 a campo 4 e così via)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407ADA1-18D9-4961-89ED-F4A20272E2D7}"/>
              </a:ext>
            </a:extLst>
          </p:cNvPr>
          <p:cNvSpPr txBox="1"/>
          <p:nvPr/>
        </p:nvSpPr>
        <p:spPr>
          <a:xfrm>
            <a:off x="2073348" y="155795"/>
            <a:ext cx="8018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>
                <a:solidFill>
                  <a:schemeClr val="bg1"/>
                </a:solidFill>
              </a:rPr>
              <a:t>CAMPO</a:t>
            </a:r>
            <a:r>
              <a:rPr lang="it-IT" sz="1400" dirty="0">
                <a:solidFill>
                  <a:schemeClr val="bg1"/>
                </a:solidFill>
              </a:rPr>
              <a:t> 1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C79E3804-68F4-4BA5-881F-F576FE7848F1}"/>
              </a:ext>
            </a:extLst>
          </p:cNvPr>
          <p:cNvSpPr txBox="1"/>
          <p:nvPr/>
        </p:nvSpPr>
        <p:spPr>
          <a:xfrm>
            <a:off x="5618207" y="219915"/>
            <a:ext cx="8018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>
                <a:solidFill>
                  <a:schemeClr val="bg1"/>
                </a:solidFill>
              </a:rPr>
              <a:t>CAMPO</a:t>
            </a:r>
            <a:r>
              <a:rPr lang="it-IT" sz="1400" dirty="0">
                <a:solidFill>
                  <a:schemeClr val="bg1"/>
                </a:solidFill>
              </a:rPr>
              <a:t> 2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38D3893C-84F2-4274-B9FE-D0FF5DAEB59A}"/>
              </a:ext>
            </a:extLst>
          </p:cNvPr>
          <p:cNvSpPr txBox="1"/>
          <p:nvPr/>
        </p:nvSpPr>
        <p:spPr>
          <a:xfrm>
            <a:off x="5618206" y="1862672"/>
            <a:ext cx="8018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>
                <a:solidFill>
                  <a:schemeClr val="bg1"/>
                </a:solidFill>
              </a:rPr>
              <a:t>CAMPO</a:t>
            </a:r>
            <a:r>
              <a:rPr lang="it-IT" sz="1400" dirty="0">
                <a:solidFill>
                  <a:schemeClr val="bg1"/>
                </a:solidFill>
              </a:rPr>
              <a:t> 3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C7A1F6AC-9890-482A-A0A4-B1A4A462A55B}"/>
              </a:ext>
            </a:extLst>
          </p:cNvPr>
          <p:cNvSpPr txBox="1"/>
          <p:nvPr/>
        </p:nvSpPr>
        <p:spPr>
          <a:xfrm>
            <a:off x="2075479" y="1830612"/>
            <a:ext cx="8018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>
                <a:solidFill>
                  <a:schemeClr val="bg1"/>
                </a:solidFill>
              </a:rPr>
              <a:t>CAMPO</a:t>
            </a:r>
            <a:r>
              <a:rPr lang="it-IT" sz="1400" dirty="0">
                <a:solidFill>
                  <a:schemeClr val="bg1"/>
                </a:solidFill>
              </a:rPr>
              <a:t> 4</a:t>
            </a:r>
          </a:p>
        </p:txBody>
      </p:sp>
    </p:spTree>
    <p:extLst>
      <p:ext uri="{BB962C8B-B14F-4D97-AF65-F5344CB8AC3E}">
        <p14:creationId xmlns:p14="http://schemas.microsoft.com/office/powerpoint/2010/main" val="2036642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0D82F571-E8B7-467C-BF7C-2356F5D8A8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740" t="25543" r="23287" b="21882"/>
          <a:stretch/>
        </p:blipFill>
        <p:spPr>
          <a:xfrm>
            <a:off x="0" y="0"/>
            <a:ext cx="12209356" cy="685800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E0EABD3A-6CDF-4345-925B-05F6D72E35AB}"/>
              </a:ext>
            </a:extLst>
          </p:cNvPr>
          <p:cNvSpPr txBox="1"/>
          <p:nvPr/>
        </p:nvSpPr>
        <p:spPr>
          <a:xfrm>
            <a:off x="4009507" y="529956"/>
            <a:ext cx="1079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CAMPO 1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56D536F-4185-45C7-9022-5DCF54F70FCD}"/>
              </a:ext>
            </a:extLst>
          </p:cNvPr>
          <p:cNvSpPr txBox="1"/>
          <p:nvPr/>
        </p:nvSpPr>
        <p:spPr>
          <a:xfrm>
            <a:off x="10003149" y="529956"/>
            <a:ext cx="1079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CAMPO 2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9C263D61-3A0F-47E4-8907-ED14CCCC804C}"/>
              </a:ext>
            </a:extLst>
          </p:cNvPr>
          <p:cNvSpPr txBox="1"/>
          <p:nvPr/>
        </p:nvSpPr>
        <p:spPr>
          <a:xfrm>
            <a:off x="9116044" y="3645792"/>
            <a:ext cx="1079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CAMPO 3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F4ADE2E-4017-472F-A7BC-2C6E655CA421}"/>
              </a:ext>
            </a:extLst>
          </p:cNvPr>
          <p:cNvSpPr txBox="1"/>
          <p:nvPr/>
        </p:nvSpPr>
        <p:spPr>
          <a:xfrm>
            <a:off x="4009507" y="3509312"/>
            <a:ext cx="1079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CAMPO 4</a:t>
            </a:r>
          </a:p>
        </p:txBody>
      </p:sp>
    </p:spTree>
    <p:extLst>
      <p:ext uri="{BB962C8B-B14F-4D97-AF65-F5344CB8AC3E}">
        <p14:creationId xmlns:p14="http://schemas.microsoft.com/office/powerpoint/2010/main" val="3495380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502F5136-EC20-435C-9565-CEFCFA805536}"/>
              </a:ext>
            </a:extLst>
          </p:cNvPr>
          <p:cNvSpPr txBox="1"/>
          <p:nvPr/>
        </p:nvSpPr>
        <p:spPr>
          <a:xfrm>
            <a:off x="986780" y="1641073"/>
            <a:ext cx="10218440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it-IT" sz="2400" b="0" i="0" dirty="0">
              <a:solidFill>
                <a:schemeClr val="bg1"/>
              </a:solidFill>
              <a:effectLst/>
            </a:endParaRPr>
          </a:p>
          <a:p>
            <a:pPr algn="ctr"/>
            <a:r>
              <a:rPr lang="it-IT" b="0" i="0" dirty="0">
                <a:solidFill>
                  <a:schemeClr val="bg1"/>
                </a:solidFill>
                <a:effectLst/>
              </a:rPr>
              <a:t>Proposta di gioco </a:t>
            </a:r>
            <a:r>
              <a:rPr lang="it-IT" b="0" i="0" dirty="0" err="1">
                <a:solidFill>
                  <a:schemeClr val="bg1"/>
                </a:solidFill>
                <a:effectLst/>
              </a:rPr>
              <a:t>cat</a:t>
            </a:r>
            <a:r>
              <a:rPr lang="it-IT" b="0" i="0" dirty="0">
                <a:solidFill>
                  <a:schemeClr val="bg1"/>
                </a:solidFill>
                <a:effectLst/>
              </a:rPr>
              <a:t>. Piccoli Amici</a:t>
            </a:r>
          </a:p>
          <a:p>
            <a:pPr algn="ctr"/>
            <a:r>
              <a:rPr lang="it-IT" b="0" i="0" dirty="0">
                <a:solidFill>
                  <a:schemeClr val="bg1"/>
                </a:solidFill>
                <a:effectLst/>
              </a:rPr>
              <a:t>Ogni squadra deve essere composta minimo da 6 calciatori massimo 10/12</a:t>
            </a:r>
          </a:p>
          <a:p>
            <a:pPr algn="ctr"/>
            <a:r>
              <a:rPr lang="it-IT" b="0" i="0" dirty="0">
                <a:solidFill>
                  <a:schemeClr val="bg1"/>
                </a:solidFill>
                <a:effectLst/>
              </a:rPr>
              <a:t>I tre giochi individuati sono:</a:t>
            </a:r>
          </a:p>
          <a:p>
            <a:pPr algn="ctr"/>
            <a:r>
              <a:rPr lang="it-IT" sz="2400" b="1" i="0" dirty="0">
                <a:solidFill>
                  <a:srgbClr val="FFFF00"/>
                </a:solidFill>
                <a:effectLst/>
              </a:rPr>
              <a:t>IL RÈ DEI PORTIERI – GLI AUTOSCONTRI – 3 VS 3</a:t>
            </a:r>
          </a:p>
          <a:p>
            <a:pPr algn="ctr"/>
            <a:r>
              <a:rPr lang="it-IT" b="0" i="0" dirty="0">
                <a:solidFill>
                  <a:schemeClr val="bg1"/>
                </a:solidFill>
                <a:effectLst/>
              </a:rPr>
              <a:t>Il materiale è quello indicato nella descrizione dei giochi</a:t>
            </a:r>
          </a:p>
          <a:p>
            <a:pPr algn="ctr"/>
            <a:r>
              <a:rPr lang="it-IT" b="0" i="0" dirty="0">
                <a:solidFill>
                  <a:schemeClr val="bg1"/>
                </a:solidFill>
                <a:effectLst/>
              </a:rPr>
              <a:t>Preparo i quattro campi e in contemporanea giocano le due squadre. Ogni squadra divide i bambini in quattro gruppi e si posizionano nei campi di gioco, così che nelle stazioni </a:t>
            </a:r>
            <a:r>
              <a:rPr lang="it-IT" dirty="0">
                <a:solidFill>
                  <a:schemeClr val="bg1"/>
                </a:solidFill>
              </a:rPr>
              <a:t>dell’attività creata</a:t>
            </a:r>
            <a:r>
              <a:rPr lang="it-IT" b="0" i="0" dirty="0">
                <a:solidFill>
                  <a:schemeClr val="bg1"/>
                </a:solidFill>
                <a:effectLst/>
              </a:rPr>
              <a:t> ci siano sempre due gruppi di squadre diverse che si confrontano per svolgere il gioco proposto. Ogni 12 minuti i gruppi ruotano secondo indicazioni andando ad occupare un nuovo campo per svolgere un nuovo gioco. </a:t>
            </a:r>
          </a:p>
          <a:p>
            <a:pPr algn="ctr"/>
            <a:endParaRPr lang="it-IT" dirty="0">
              <a:solidFill>
                <a:schemeClr val="bg1"/>
              </a:solidFill>
            </a:endParaRPr>
          </a:p>
          <a:p>
            <a:pPr algn="ctr"/>
            <a:r>
              <a:rPr lang="it-IT" b="0" i="0" dirty="0">
                <a:solidFill>
                  <a:schemeClr val="bg1"/>
                </a:solidFill>
                <a:effectLst/>
              </a:rPr>
              <a:t>Due squadre composte da 12 bambini.</a:t>
            </a:r>
          </a:p>
          <a:p>
            <a:pPr algn="ctr"/>
            <a:r>
              <a:rPr lang="it-IT" b="0" i="0" dirty="0">
                <a:solidFill>
                  <a:schemeClr val="bg1"/>
                </a:solidFill>
                <a:effectLst/>
              </a:rPr>
              <a:t>Per gli incontri porticine per 3vs3 o anche coni per segnalare, palloni N° 3 per tutte le attività, cinesini per delimitare le zone di attività. Consigliamo di lasciare un corridoio per istruttori e di sicurezza.</a:t>
            </a:r>
          </a:p>
          <a:p>
            <a:pPr algn="ctr"/>
            <a:r>
              <a:rPr lang="it-IT" b="0" i="0" dirty="0">
                <a:solidFill>
                  <a:schemeClr val="bg1"/>
                </a:solidFill>
                <a:effectLst/>
              </a:rPr>
              <a:t>Misure dei campi in base ai giochi e allo spazio a disposizione</a:t>
            </a:r>
          </a:p>
          <a:p>
            <a:pPr algn="ctr"/>
            <a:r>
              <a:rPr lang="it-IT" b="0" i="0" dirty="0">
                <a:solidFill>
                  <a:schemeClr val="bg1"/>
                </a:solidFill>
                <a:effectLst/>
              </a:rPr>
              <a:t>Totale 48 minuti di gioco.</a:t>
            </a:r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CF160D18-7956-403B-B326-63DF16883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103" y="490610"/>
            <a:ext cx="10503794" cy="884126"/>
          </a:xfr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txBody>
          <a:bodyPr/>
          <a:lstStyle/>
          <a:p>
            <a:pPr algn="ctr"/>
            <a:r>
              <a:rPr lang="it-IT" dirty="0">
                <a:solidFill>
                  <a:schemeClr val="bg1"/>
                </a:solidFill>
                <a:latin typeface="Algerian" panose="04020705040A02060702" pitchFamily="82" charset="0"/>
              </a:rPr>
              <a:t> modalità di gioco</a:t>
            </a:r>
          </a:p>
        </p:txBody>
      </p:sp>
    </p:spTree>
    <p:extLst>
      <p:ext uri="{BB962C8B-B14F-4D97-AF65-F5344CB8AC3E}">
        <p14:creationId xmlns:p14="http://schemas.microsoft.com/office/powerpoint/2010/main" val="3031629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9000">
              <a:srgbClr val="00B0F0"/>
            </a:gs>
            <a:gs pos="62000">
              <a:schemeClr val="accent1">
                <a:lumMod val="60000"/>
                <a:lumOff val="40000"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4103" y="257667"/>
            <a:ext cx="10503794" cy="884126"/>
          </a:xfr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txBody>
          <a:bodyPr/>
          <a:lstStyle/>
          <a:p>
            <a:pPr algn="ctr"/>
            <a:r>
              <a:rPr lang="it-IT" dirty="0">
                <a:solidFill>
                  <a:schemeClr val="bg1"/>
                </a:solidFill>
                <a:latin typeface="Algerian" panose="04020705040A02060702" pitchFamily="82" charset="0"/>
              </a:rPr>
              <a:t> il re dei portieri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187280B-41DC-4E35-AB77-CABEF99D0CC0}"/>
              </a:ext>
            </a:extLst>
          </p:cNvPr>
          <p:cNvSpPr txBox="1"/>
          <p:nvPr/>
        </p:nvSpPr>
        <p:spPr>
          <a:xfrm>
            <a:off x="161930" y="1593049"/>
            <a:ext cx="6061449" cy="458587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lvl="0" algn="ctr">
              <a:defRPr/>
            </a:pPr>
            <a:endParaRPr lang="it-IT" sz="1400" dirty="0">
              <a:solidFill>
                <a:prstClr val="white"/>
              </a:solidFill>
            </a:endParaRPr>
          </a:p>
          <a:p>
            <a:pPr lvl="0" algn="ctr">
              <a:defRPr/>
            </a:pPr>
            <a:r>
              <a:rPr lang="it-IT" sz="1400" dirty="0">
                <a:solidFill>
                  <a:prstClr val="white"/>
                </a:solidFill>
              </a:rPr>
              <a:t> Area di gioco: 20x20 metri</a:t>
            </a:r>
          </a:p>
          <a:p>
            <a:pPr lvl="0" algn="ctr">
              <a:defRPr/>
            </a:pPr>
            <a:r>
              <a:rPr lang="it-IT" sz="1400" dirty="0">
                <a:solidFill>
                  <a:prstClr val="white"/>
                </a:solidFill>
              </a:rPr>
              <a:t>• Giocatori: 6</a:t>
            </a:r>
          </a:p>
          <a:p>
            <a:pPr lvl="0" algn="ctr">
              <a:defRPr/>
            </a:pPr>
            <a:r>
              <a:rPr lang="it-IT" sz="1400" dirty="0">
                <a:solidFill>
                  <a:prstClr val="white"/>
                </a:solidFill>
              </a:rPr>
              <a:t>• Tempo di svolgimento: 12 minuti</a:t>
            </a:r>
          </a:p>
          <a:p>
            <a:pPr lvl="0" algn="ctr">
              <a:defRPr/>
            </a:pPr>
            <a:r>
              <a:rPr lang="it-IT" sz="1400" dirty="0">
                <a:solidFill>
                  <a:prstClr val="white"/>
                </a:solidFill>
              </a:rPr>
              <a:t>Il gioco consiste in una serie di azioni di tiro in porta che vede coinvolti 2</a:t>
            </a:r>
          </a:p>
          <a:p>
            <a:pPr lvl="0" algn="ctr">
              <a:defRPr/>
            </a:pPr>
            <a:r>
              <a:rPr lang="it-IT" sz="1400" dirty="0">
                <a:solidFill>
                  <a:prstClr val="white"/>
                </a:solidFill>
              </a:rPr>
              <a:t>giocatori per volta: un attaccante ed un portiere. Il distanziamento dei</a:t>
            </a:r>
          </a:p>
          <a:p>
            <a:pPr lvl="0" algn="ctr">
              <a:defRPr/>
            </a:pPr>
            <a:r>
              <a:rPr lang="it-IT" sz="1400" dirty="0">
                <a:solidFill>
                  <a:prstClr val="white"/>
                </a:solidFill>
              </a:rPr>
              <a:t>delimitatori di partenza, lo svolgimento alternato dei tiri in porta e il</a:t>
            </a:r>
          </a:p>
          <a:p>
            <a:pPr lvl="0" algn="ctr">
              <a:defRPr/>
            </a:pPr>
            <a:r>
              <a:rPr lang="it-IT" sz="1400" dirty="0">
                <a:solidFill>
                  <a:prstClr val="white"/>
                </a:solidFill>
              </a:rPr>
              <a:t>divieto di contrasto tra portatore di palla e portiere (agevolato dalla</a:t>
            </a:r>
          </a:p>
          <a:p>
            <a:pPr lvl="0" algn="ctr">
              <a:defRPr/>
            </a:pPr>
            <a:r>
              <a:rPr lang="it-IT" sz="1400" dirty="0">
                <a:solidFill>
                  <a:prstClr val="white"/>
                </a:solidFill>
              </a:rPr>
              <a:t>definizione di una linea oltre la quale non è possibile calciare),</a:t>
            </a:r>
          </a:p>
          <a:p>
            <a:pPr lvl="0" algn="ctr">
              <a:defRPr/>
            </a:pPr>
            <a:r>
              <a:rPr lang="it-IT" sz="1400" dirty="0">
                <a:solidFill>
                  <a:prstClr val="white"/>
                </a:solidFill>
              </a:rPr>
              <a:t>permettono ai giocatori di rimanere a distanza durante lo svolgimento</a:t>
            </a:r>
          </a:p>
          <a:p>
            <a:pPr lvl="0" algn="ctr">
              <a:defRPr/>
            </a:pPr>
            <a:r>
              <a:rPr lang="it-IT" sz="1400" dirty="0">
                <a:solidFill>
                  <a:prstClr val="white"/>
                </a:solidFill>
              </a:rPr>
              <a:t>dell'attività prevista.</a:t>
            </a:r>
          </a:p>
          <a:p>
            <a:pPr lvl="0" algn="ctr">
              <a:defRPr/>
            </a:pPr>
            <a:r>
              <a:rPr lang="it-IT" sz="1400" dirty="0">
                <a:solidFill>
                  <a:prstClr val="white"/>
                </a:solidFill>
              </a:rPr>
              <a:t>• In caso di gol da parte dell'attaccante, il portiere prende il pallone e lo</a:t>
            </a:r>
          </a:p>
          <a:p>
            <a:pPr lvl="0" algn="ctr">
              <a:defRPr/>
            </a:pPr>
            <a:r>
              <a:rPr lang="it-IT" sz="1400" dirty="0">
                <a:solidFill>
                  <a:prstClr val="white"/>
                </a:solidFill>
              </a:rPr>
              <a:t>trasmette al compagno senza palla posizionato all'interno dell'area di</a:t>
            </a:r>
          </a:p>
          <a:p>
            <a:pPr lvl="0" algn="ctr">
              <a:defRPr/>
            </a:pPr>
            <a:r>
              <a:rPr lang="it-IT" sz="1400" dirty="0">
                <a:solidFill>
                  <a:prstClr val="white"/>
                </a:solidFill>
              </a:rPr>
              <a:t>partenza. L'attaccante, dopo aver segnato, si sostituisce rapidamente al portiere.</a:t>
            </a:r>
          </a:p>
          <a:p>
            <a:pPr lvl="0" algn="ctr">
              <a:defRPr/>
            </a:pPr>
            <a:r>
              <a:rPr lang="it-IT" sz="1400" dirty="0">
                <a:solidFill>
                  <a:prstClr val="white"/>
                </a:solidFill>
              </a:rPr>
              <a:t>• In caso di errore da parte dell'attaccante, questo recupera velocemente</a:t>
            </a:r>
          </a:p>
          <a:p>
            <a:pPr lvl="0" algn="ctr">
              <a:defRPr/>
            </a:pPr>
            <a:r>
              <a:rPr lang="it-IT" sz="1400" dirty="0">
                <a:solidFill>
                  <a:prstClr val="white"/>
                </a:solidFill>
              </a:rPr>
              <a:t>palla e la trasmette al compagno in attesa senza pallone posizionato</a:t>
            </a:r>
          </a:p>
          <a:p>
            <a:pPr lvl="0" algn="ctr">
              <a:defRPr/>
            </a:pPr>
            <a:r>
              <a:rPr lang="it-IT" sz="1400" dirty="0">
                <a:solidFill>
                  <a:prstClr val="white"/>
                </a:solidFill>
              </a:rPr>
              <a:t>all'interno dell'area di partenza.</a:t>
            </a:r>
          </a:p>
          <a:p>
            <a:pPr lvl="0" algn="ctr">
              <a:defRPr/>
            </a:pPr>
            <a:r>
              <a:rPr lang="it-IT" sz="1400" dirty="0">
                <a:solidFill>
                  <a:prstClr val="white"/>
                </a:solidFill>
              </a:rPr>
              <a:t>• In entrambi i casi, il giocatore che ha passato palla al compagno in</a:t>
            </a:r>
          </a:p>
          <a:p>
            <a:pPr lvl="0" algn="ctr">
              <a:defRPr/>
            </a:pPr>
            <a:r>
              <a:rPr lang="it-IT" sz="1400" dirty="0">
                <a:solidFill>
                  <a:prstClr val="white"/>
                </a:solidFill>
              </a:rPr>
              <a:t>attesa si posiziona all'interno dello spazio di partenza e aspetta la palla da</a:t>
            </a:r>
          </a:p>
          <a:p>
            <a:pPr lvl="0" algn="ctr">
              <a:defRPr/>
            </a:pPr>
            <a:r>
              <a:rPr lang="it-IT" sz="1400" dirty="0">
                <a:solidFill>
                  <a:prstClr val="white"/>
                </a:solidFill>
              </a:rPr>
              <a:t>un altro giocatore.</a:t>
            </a:r>
          </a:p>
          <a:p>
            <a:pPr lvl="0" algn="ctr">
              <a:defRPr/>
            </a:pPr>
            <a:endParaRPr lang="it-IT" sz="1200" dirty="0">
              <a:solidFill>
                <a:prstClr val="white"/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899BCFB5-5D54-44A9-9686-31D1D0C49B50}"/>
              </a:ext>
            </a:extLst>
          </p:cNvPr>
          <p:cNvSpPr txBox="1"/>
          <p:nvPr/>
        </p:nvSpPr>
        <p:spPr>
          <a:xfrm>
            <a:off x="6391703" y="3627878"/>
            <a:ext cx="5486245" cy="310854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it-IT" sz="1400" dirty="0">
                <a:solidFill>
                  <a:prstClr val="white"/>
                </a:solidFill>
              </a:rPr>
              <a:t>• Il portiere, in caso di parata o di errore da parte dell'attaccante, rimane</a:t>
            </a:r>
          </a:p>
          <a:p>
            <a:pPr lvl="0" algn="ctr">
              <a:defRPr/>
            </a:pPr>
            <a:r>
              <a:rPr lang="it-IT" sz="1400" dirty="0">
                <a:solidFill>
                  <a:prstClr val="white"/>
                </a:solidFill>
              </a:rPr>
              <a:t>in porta e si prepara all'azione successiva.</a:t>
            </a:r>
          </a:p>
          <a:p>
            <a:pPr lvl="0" algn="ctr">
              <a:defRPr/>
            </a:pPr>
            <a:r>
              <a:rPr lang="it-IT" sz="1400" dirty="0">
                <a:solidFill>
                  <a:prstClr val="white"/>
                </a:solidFill>
              </a:rPr>
              <a:t>• Al termine di ogni azione di gioco (in seguito ad un tiro o ad un gol),</a:t>
            </a:r>
          </a:p>
          <a:p>
            <a:pPr lvl="0" algn="ctr">
              <a:defRPr/>
            </a:pPr>
            <a:r>
              <a:rPr lang="it-IT" sz="1400" dirty="0">
                <a:solidFill>
                  <a:prstClr val="white"/>
                </a:solidFill>
              </a:rPr>
              <a:t>parte immediatamente (ed autonomamente, senza il "via" da parte del</a:t>
            </a:r>
          </a:p>
          <a:p>
            <a:pPr lvl="0" algn="ctr">
              <a:defRPr/>
            </a:pPr>
            <a:r>
              <a:rPr lang="it-IT" sz="1400" dirty="0">
                <a:solidFill>
                  <a:prstClr val="white"/>
                </a:solidFill>
              </a:rPr>
              <a:t>tecnico) l'attaccante successivo. L'attaccante può partire anche se il</a:t>
            </a:r>
          </a:p>
          <a:p>
            <a:pPr lvl="0" algn="ctr">
              <a:defRPr/>
            </a:pPr>
            <a:r>
              <a:rPr lang="it-IT" sz="1400" dirty="0">
                <a:solidFill>
                  <a:prstClr val="white"/>
                </a:solidFill>
              </a:rPr>
              <a:t>portiere non è pronto per affrontare una nuova azione di gioco (questa</a:t>
            </a:r>
          </a:p>
          <a:p>
            <a:pPr lvl="0" algn="ctr">
              <a:defRPr/>
            </a:pPr>
            <a:r>
              <a:rPr lang="it-IT" sz="1400" dirty="0">
                <a:solidFill>
                  <a:prstClr val="white"/>
                </a:solidFill>
              </a:rPr>
              <a:t>regola favorisce l'attenzione e la continuità di coinvolgimento dei</a:t>
            </a:r>
          </a:p>
          <a:p>
            <a:pPr lvl="0" algn="ctr">
              <a:defRPr/>
            </a:pPr>
            <a:r>
              <a:rPr lang="it-IT" sz="1400" dirty="0">
                <a:solidFill>
                  <a:prstClr val="white"/>
                </a:solidFill>
              </a:rPr>
              <a:t>partecipanti).</a:t>
            </a:r>
          </a:p>
          <a:p>
            <a:pPr lvl="0" algn="ctr">
              <a:defRPr/>
            </a:pPr>
            <a:r>
              <a:rPr lang="it-IT" sz="1400" dirty="0">
                <a:solidFill>
                  <a:prstClr val="white"/>
                </a:solidFill>
              </a:rPr>
              <a:t>• Viene contato il numero di tiri che ogni portiere riesce a respingere</a:t>
            </a:r>
          </a:p>
          <a:p>
            <a:pPr lvl="0" algn="ctr">
              <a:defRPr/>
            </a:pPr>
            <a:r>
              <a:rPr lang="it-IT" sz="1400" dirty="0">
                <a:solidFill>
                  <a:prstClr val="white"/>
                </a:solidFill>
              </a:rPr>
              <a:t>consecutivamente, questo numero diventa, di volta in volta, il nuovo</a:t>
            </a:r>
          </a:p>
          <a:p>
            <a:pPr lvl="0" algn="ctr">
              <a:defRPr/>
            </a:pPr>
            <a:r>
              <a:rPr lang="it-IT" sz="1400" dirty="0">
                <a:solidFill>
                  <a:prstClr val="white"/>
                </a:solidFill>
              </a:rPr>
              <a:t>record da cercare di battere.</a:t>
            </a:r>
          </a:p>
          <a:p>
            <a:pPr lvl="0" algn="ctr">
              <a:defRPr/>
            </a:pPr>
            <a:r>
              <a:rPr lang="it-IT" sz="1400" dirty="0">
                <a:solidFill>
                  <a:prstClr val="white"/>
                </a:solidFill>
              </a:rPr>
              <a:t>NOTA: ogni gruppo gioca con tre soli palloni al fine di stimolare la</a:t>
            </a:r>
          </a:p>
          <a:p>
            <a:pPr lvl="0" algn="ctr">
              <a:defRPr/>
            </a:pPr>
            <a:r>
              <a:rPr lang="it-IT" sz="1400" dirty="0">
                <a:solidFill>
                  <a:prstClr val="white"/>
                </a:solidFill>
              </a:rPr>
              <a:t>relazione tra compagni attraverso la collaborazione organizzativa che si</a:t>
            </a:r>
          </a:p>
          <a:p>
            <a:pPr lvl="0" algn="ctr">
              <a:defRPr/>
            </a:pPr>
            <a:r>
              <a:rPr lang="it-IT" sz="1400" dirty="0">
                <a:solidFill>
                  <a:prstClr val="white"/>
                </a:solidFill>
              </a:rPr>
              <a:t>crea con la trasmissione di palla al giocatore in attesa.</a:t>
            </a:r>
            <a:endParaRPr lang="it-IT" sz="1400" dirty="0"/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8D29A5D1-FFFA-471A-BF29-A52AF7E614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980" t="45172" r="51866" b="28547"/>
          <a:stretch/>
        </p:blipFill>
        <p:spPr>
          <a:xfrm>
            <a:off x="6424353" y="1262900"/>
            <a:ext cx="5453595" cy="2292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36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9000">
              <a:srgbClr val="00B0F0"/>
            </a:gs>
            <a:gs pos="100000">
              <a:srgbClr val="00B0F0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5864279A-2BE6-4C4A-8B38-269614717D0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122" t="33426" r="53455" b="15828"/>
          <a:stretch/>
        </p:blipFill>
        <p:spPr>
          <a:xfrm>
            <a:off x="7144387" y="1277319"/>
            <a:ext cx="4203510" cy="3484097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696036" y="1277319"/>
            <a:ext cx="6332563" cy="34712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• Area di gioco: 18x18 metri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• Giocatori: </a:t>
            </a:r>
            <a:r>
              <a:rPr lang="it-IT" sz="1400" b="1" dirty="0">
                <a:solidFill>
                  <a:prstClr val="white"/>
                </a:solidFill>
                <a:latin typeface="Calibri" panose="020F0502020204030204"/>
              </a:rPr>
              <a:t>6</a:t>
            </a:r>
            <a:endParaRPr kumimoji="0" lang="it-IT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• Tempo di svolgimento: 12 minuti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Sei giocatori conducono palla all'interno dello spazio delimitato con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l'obiettivo di colpire il pallone degli avversari ed evitare di farsi prendere il proprio.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• Il gioco consiste in un tiro a bersaglio in cui si realizza un punto quando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 riesce a colpire il pallone di un altro giocatore.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• I punti sono validi solo all'interno del quadrato di gioco (ogni pallone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colpito al di fuori dello stesso non dà alcun punto). Nel caso in cui due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palloni calciati da due giocatori distinti si colpiscano tra di loro,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il punto non viene considerato valido.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• Vince il turno di gioco il giocatore che riesce ad arrivare per primo a 10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punti. Vengono realizzati diversi turni di gioco. Ad ogni turno si cambia il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numero di punti necessario per vincere e vengono inserite delle varianti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rispetto all'attività iniziale.</a:t>
            </a:r>
          </a:p>
        </p:txBody>
      </p:sp>
      <p:sp>
        <p:nvSpPr>
          <p:cNvPr id="14" name="Titolo 1">
            <a:extLst>
              <a:ext uri="{FF2B5EF4-FFF2-40B4-BE49-F238E27FC236}">
                <a16:creationId xmlns:a16="http://schemas.microsoft.com/office/drawing/2014/main" id="{0B87A10A-E6B0-4C56-B5A0-C8BB6A2C353C}"/>
              </a:ext>
            </a:extLst>
          </p:cNvPr>
          <p:cNvSpPr txBox="1">
            <a:spLocks/>
          </p:cNvSpPr>
          <p:nvPr/>
        </p:nvSpPr>
        <p:spPr>
          <a:xfrm>
            <a:off x="696036" y="160054"/>
            <a:ext cx="10651861" cy="88412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dirty="0">
                <a:solidFill>
                  <a:schemeClr val="bg1"/>
                </a:solidFill>
                <a:latin typeface="Algerian" panose="04020705040A02060702" pitchFamily="82" charset="0"/>
              </a:rPr>
              <a:t>Gli autoscontri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83D1728-BB30-4FE1-9618-98DC3A9BEAA5}"/>
              </a:ext>
            </a:extLst>
          </p:cNvPr>
          <p:cNvSpPr txBox="1"/>
          <p:nvPr/>
        </p:nvSpPr>
        <p:spPr>
          <a:xfrm>
            <a:off x="4667100" y="4882064"/>
            <a:ext cx="6680797" cy="181588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lvl="0" algn="ctr">
              <a:defRPr/>
            </a:pPr>
            <a:endParaRPr lang="it-IT" sz="1400" b="1" dirty="0">
              <a:solidFill>
                <a:prstClr val="white"/>
              </a:solidFill>
            </a:endParaRPr>
          </a:p>
          <a:p>
            <a:pPr lvl="0" algn="ctr">
              <a:defRPr/>
            </a:pPr>
            <a:r>
              <a:rPr lang="it-IT" sz="1400" b="1" dirty="0">
                <a:solidFill>
                  <a:prstClr val="white"/>
                </a:solidFill>
              </a:rPr>
              <a:t>VARIANTI • Vengono inserite delle posizioni di pausa nelle quali non si può</a:t>
            </a:r>
          </a:p>
          <a:p>
            <a:pPr lvl="0" algn="ctr">
              <a:defRPr/>
            </a:pPr>
            <a:r>
              <a:rPr lang="it-IT" sz="1400" b="1" dirty="0">
                <a:solidFill>
                  <a:prstClr val="white"/>
                </a:solidFill>
              </a:rPr>
              <a:t>essere colpiti dagli avversari: </a:t>
            </a:r>
          </a:p>
          <a:p>
            <a:pPr lvl="0" algn="ctr">
              <a:defRPr/>
            </a:pPr>
            <a:r>
              <a:rPr lang="it-IT" sz="1400" b="1" dirty="0">
                <a:solidFill>
                  <a:prstClr val="white"/>
                </a:solidFill>
              </a:rPr>
              <a:t>• Tenendo il pallone sotto la pianta del piede</a:t>
            </a:r>
          </a:p>
          <a:p>
            <a:pPr lvl="0" algn="ctr">
              <a:defRPr/>
            </a:pPr>
            <a:r>
              <a:rPr lang="it-IT" sz="1400" b="1" dirty="0">
                <a:solidFill>
                  <a:prstClr val="white"/>
                </a:solidFill>
              </a:rPr>
              <a:t>(sia in modo casuale che richiedendo di utilizzare il piede meno abile).</a:t>
            </a:r>
          </a:p>
          <a:p>
            <a:pPr lvl="0" algn="ctr">
              <a:defRPr/>
            </a:pPr>
            <a:r>
              <a:rPr lang="it-IT" sz="1400" b="1" dirty="0">
                <a:solidFill>
                  <a:prstClr val="white"/>
                </a:solidFill>
              </a:rPr>
              <a:t>• Salendo in equilibrio sulla palla con entrambi i piedi.</a:t>
            </a:r>
          </a:p>
          <a:p>
            <a:pPr lvl="0" algn="ctr">
              <a:defRPr/>
            </a:pPr>
            <a:r>
              <a:rPr lang="it-IT" sz="1400" b="1" dirty="0">
                <a:solidFill>
                  <a:prstClr val="white"/>
                </a:solidFill>
              </a:rPr>
              <a:t>• In quadrupedia, pancia sollevata da terra con il pallone sotto al proprio corpo</a:t>
            </a:r>
          </a:p>
          <a:p>
            <a:pPr lvl="0" algn="ctr">
              <a:defRPr/>
            </a:pPr>
            <a:endParaRPr lang="it-IT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181440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1262</Words>
  <Application>Microsoft Office PowerPoint</Application>
  <PresentationFormat>Widescreen</PresentationFormat>
  <Paragraphs>127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6" baseType="lpstr">
      <vt:lpstr>Algerian</vt:lpstr>
      <vt:lpstr>Arial</vt:lpstr>
      <vt:lpstr>Baskerville Old Face</vt:lpstr>
      <vt:lpstr>Berlin Sans FB</vt:lpstr>
      <vt:lpstr>Calibri</vt:lpstr>
      <vt:lpstr>Calibri Light</vt:lpstr>
      <vt:lpstr>Times New Roman</vt:lpstr>
      <vt:lpstr>Wingdings</vt:lpstr>
      <vt:lpstr>1_Tema di Office</vt:lpstr>
      <vt:lpstr>FIGC SGS PIEMONTE VDA</vt:lpstr>
      <vt:lpstr>ATTIVITÀ UFFICIALE </vt:lpstr>
      <vt:lpstr>Presentazione standard di PowerPoint</vt:lpstr>
      <vt:lpstr>Presentazione standard di PowerPoint</vt:lpstr>
      <vt:lpstr> modalità di gioco</vt:lpstr>
      <vt:lpstr> il re dei portieri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PRIMI CALCI</dc:title>
  <dc:creator>rocco frammartino</dc:creator>
  <cp:lastModifiedBy>Utente</cp:lastModifiedBy>
  <cp:revision>46</cp:revision>
  <dcterms:created xsi:type="dcterms:W3CDTF">2019-09-17T14:12:33Z</dcterms:created>
  <dcterms:modified xsi:type="dcterms:W3CDTF">2022-02-11T12:28:42Z</dcterms:modified>
</cp:coreProperties>
</file>